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555"/>
    <a:srgbClr val="686868"/>
    <a:srgbClr val="94BB46"/>
    <a:srgbClr val="929292"/>
    <a:srgbClr val="7B649C"/>
    <a:srgbClr val="C76B6C"/>
    <a:srgbClr val="333333"/>
    <a:srgbClr val="70B32F"/>
    <a:srgbClr val="970045"/>
    <a:srgbClr val="2F6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013E-CBC3-4AA9-A04C-E873129F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BC3-724C-4744-9F10-E382FCA1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46AA1-7917-407C-990D-22194E57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0D586-30F5-46F2-99AC-ED9AA0AD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57FED-5880-4762-B742-4E3300E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87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A6E3-9639-4FD6-879E-41302A77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1A7E13-22DF-464C-A42B-D9414BD9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0C4A9-84CF-4E7F-9FF6-A5BE3F88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37AE8-B0B5-40F1-8AF0-D4C7100E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D7C4B-1BF9-46DA-9CCE-948E2557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8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F8C85-5899-40C5-AD79-8365BDE1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884122-4E14-4281-8D1B-D087A9A3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43C6D-A3EC-4030-ACD2-9C4AE65E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FDF36-C634-4F95-88B1-3BC51E6F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47B5D-38A7-4529-9521-A954F5A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8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CDE0-D4C7-4F96-8344-AF2C04D1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70DEB-ABD6-4EC8-9D28-F625E026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FD64E-280E-4F19-A4F0-C08DA06A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B3368-7D10-4FB7-9409-6DB62464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A4F10-DF30-4625-8706-6180F8E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4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AB69C-E4B9-4FAE-8A34-8038AA80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421DD-E3C5-4AC5-95A8-7C7565AC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FED-8690-4BB4-8D01-6C762D2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C320A-5A22-45C6-B12C-0B457DF7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473F7-BFAC-43F4-9C3E-6D4E127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0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696E0-E462-4A41-939A-54F61636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82344-0E36-418A-9EE1-42F2B438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CB987-0D15-4A5E-AE19-6A7278F3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94DE-DF8C-4F1A-AFAB-B5A1B057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E4E4D-6EEA-433C-B7E0-73EF4CB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31141-143E-4AEB-AE02-E2B0595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3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33566-6EFC-46E6-B41D-0926F56E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A38E2-358A-48A5-939A-D8FBE79F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3D42B7-DA10-43E1-A371-A5415CD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71C760-5CAF-4436-A548-FE00CB6D8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E0BEB9-68AE-4057-A308-9412D31C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43CCA1-E7FF-4F6B-91AE-5BB92121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71483D-62B8-44A5-A8D2-BDCFF42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E85390-D9FF-46F0-82FC-811E26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5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C928-FCBA-4FE4-A523-FE7101F8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CE1EA-11E9-4438-849B-A23BAD6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9DDED0-D0F6-4541-AFA8-9B3C31D2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0132DD-A914-4F07-A0BF-768D62D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EA8A74-6950-4F9B-A1C5-FC02230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4EBDF1-F21B-423A-9BA3-E86EE1D3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C76DE1-C554-4A90-B815-3D94C43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4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4310F-E140-4D94-9EE3-6AD48335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7B1B1-1748-4AC2-B6BF-B7153477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6A22C-6CF9-4209-9510-0F439C6D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75843-BDCD-46DF-A711-FB3ED45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F50318-7AE2-4C1F-BC36-549C4D27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2FD68-08A2-44AE-9A4F-FDA41447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9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DE3F7-3412-40E3-9295-FD948BF6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FBEBE-5D29-4A30-95D0-6A7A34F0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86DD5-322C-488C-B9B9-AA2E71DE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2B52E-E1E9-43CB-8D8B-943C5585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DDEBA-A213-4213-B4D5-D051839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D354F-10D2-492C-B44B-DC1E49F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1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41DF8-06D2-4CC9-9CAD-708097A3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9BE78-47FA-4361-8FBA-A62D9EF5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71201-EE71-43D0-B682-9C225A76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8462-9BB9-4FA5-96F9-95FD41CE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9AB14-7A34-45F3-9A8F-E2BAA848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260A-6EF4-4778-B1AD-B0A6238A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110" y="3360754"/>
            <a:ext cx="9144000" cy="80896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3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and Lymphoma, systematic review and meta-analysis</a:t>
            </a:r>
            <a:endParaRPr lang="es-PE" sz="3600" b="1" dirty="0">
              <a:solidFill>
                <a:srgbClr val="03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ECB66-CDF8-40C1-A436-52C29D47B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110" y="4305908"/>
            <a:ext cx="9144000" cy="1655762"/>
          </a:xfrm>
        </p:spPr>
        <p:txBody>
          <a:bodyPr>
            <a:normAutofit/>
          </a:bodyPr>
          <a:lstStyle/>
          <a:p>
            <a:r>
              <a:rPr lang="es-MX" sz="16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Mg. Víctor J. Vera Ponce</a:t>
            </a:r>
          </a:p>
          <a:p>
            <a:r>
              <a:rPr lang="es-MX" sz="16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 Cirujano (URP)</a:t>
            </a:r>
          </a:p>
          <a:p>
            <a:r>
              <a:rPr lang="es-MX" sz="16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 asociado del Instituto de Investigaciones en Ciencias Biomédicas (INICIB-URP)</a:t>
            </a:r>
          </a:p>
          <a:p>
            <a:r>
              <a:rPr lang="es-MX" sz="16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Efectividad Clínica (UBA), Epidemiología y bioestadística (UCSUR), Bibliometría (UJ) Medicina del Estilo de vida (URP), Nutrición clínica (VIU)</a:t>
            </a:r>
          </a:p>
        </p:txBody>
      </p:sp>
    </p:spTree>
    <p:extLst>
      <p:ext uri="{BB962C8B-B14F-4D97-AF65-F5344CB8AC3E}">
        <p14:creationId xmlns:p14="http://schemas.microsoft.com/office/powerpoint/2010/main" val="356516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38EE69-C706-96E3-13FD-1385F2AC0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0"/>
          <a:stretch/>
        </p:blipFill>
        <p:spPr>
          <a:xfrm>
            <a:off x="1670670" y="0"/>
            <a:ext cx="8648000" cy="24677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23C008-A496-BE03-281F-8B3748F6F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381" y="1480837"/>
            <a:ext cx="9211237" cy="53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8B52CE-735D-EACD-0648-FBA1D78D5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8"/>
          <a:stretch/>
        </p:blipFill>
        <p:spPr>
          <a:xfrm>
            <a:off x="1224477" y="516291"/>
            <a:ext cx="9136525" cy="21685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1638D0-2FF6-DCB6-97FE-04665882C7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"/>
          <a:stretch/>
        </p:blipFill>
        <p:spPr>
          <a:xfrm>
            <a:off x="409447" y="2814014"/>
            <a:ext cx="11139054" cy="34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75047B-6803-2699-8668-765C033F0B58}"/>
              </a:ext>
            </a:extLst>
          </p:cNvPr>
          <p:cNvSpPr/>
          <p:nvPr/>
        </p:nvSpPr>
        <p:spPr>
          <a:xfrm>
            <a:off x="1067660" y="1856318"/>
            <a:ext cx="3371058" cy="1271216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100" kern="0" dirty="0">
                <a:solidFill>
                  <a:prstClr val="white"/>
                </a:solidFill>
              </a:rPr>
              <a:t>Meta-analytic systematic review of observational studies</a:t>
            </a:r>
            <a:endParaRPr lang="es-PE" sz="21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7BA465-347C-23AF-361B-89963B479FDE}"/>
              </a:ext>
            </a:extLst>
          </p:cNvPr>
          <p:cNvSpPr/>
          <p:nvPr/>
        </p:nvSpPr>
        <p:spPr>
          <a:xfrm>
            <a:off x="8142911" y="1856317"/>
            <a:ext cx="3464493" cy="1271217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100" kern="0" dirty="0">
                <a:solidFill>
                  <a:prstClr val="white"/>
                </a:solidFill>
              </a:rPr>
              <a:t>DLBCL diagnosis confirmed by biopsy</a:t>
            </a:r>
            <a:endParaRPr lang="es-PE" sz="21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128F47-584E-482F-3A5C-5918FF371063}"/>
              </a:ext>
            </a:extLst>
          </p:cNvPr>
          <p:cNvSpPr/>
          <p:nvPr/>
        </p:nvSpPr>
        <p:spPr>
          <a:xfrm>
            <a:off x="4605286" y="1856317"/>
            <a:ext cx="3371058" cy="1271217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100" kern="0" dirty="0">
                <a:solidFill>
                  <a:prstClr val="white"/>
                </a:solidFill>
              </a:rPr>
              <a:t>Databases: Pubmed/Medline, SCOPUS, Web of Science, and EMBASE</a:t>
            </a:r>
            <a:endParaRPr lang="es-PE" sz="21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6A3E5-FD40-340C-C2C8-FA261B733953}"/>
              </a:ext>
            </a:extLst>
          </p:cNvPr>
          <p:cNvSpPr/>
          <p:nvPr/>
        </p:nvSpPr>
        <p:spPr>
          <a:xfrm>
            <a:off x="1067660" y="3263713"/>
            <a:ext cx="3371058" cy="137808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s-PE" sz="2100" kern="0" dirty="0" err="1">
                <a:solidFill>
                  <a:prstClr val="white"/>
                </a:solidFill>
                <a:latin typeface="Calibri"/>
              </a:rPr>
              <a:t>For</a:t>
            </a:r>
            <a:r>
              <a:rPr lang="es-PE" sz="21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PE" sz="2100" kern="0" dirty="0" err="1">
                <a:solidFill>
                  <a:prstClr val="white"/>
                </a:solidFill>
                <a:latin typeface="Calibri"/>
              </a:rPr>
              <a:t>Obesity</a:t>
            </a:r>
            <a:r>
              <a:rPr lang="es-PE" sz="2100" kern="0" dirty="0">
                <a:solidFill>
                  <a:prstClr val="white"/>
                </a:solidFill>
                <a:latin typeface="Calibri"/>
              </a:rPr>
              <a:t>: BMI </a:t>
            </a:r>
            <a:endParaRPr lang="es-PE" sz="2100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667ED35-6452-E7DD-2967-CA71A07E1C0F}"/>
              </a:ext>
            </a:extLst>
          </p:cNvPr>
          <p:cNvSpPr/>
          <p:nvPr/>
        </p:nvSpPr>
        <p:spPr>
          <a:xfrm>
            <a:off x="4605286" y="3263713"/>
            <a:ext cx="3371058" cy="1378084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PE" sz="2100" kern="0" dirty="0">
                <a:solidFill>
                  <a:prstClr val="white"/>
                </a:solidFill>
              </a:rPr>
              <a:t>New Castle Ottawa</a:t>
            </a:r>
            <a:endParaRPr lang="es-PE" sz="2100" kern="0" dirty="0">
              <a:solidFill>
                <a:srgbClr val="0070C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B78D03-3157-466A-1C7E-B71C236F6CB4}"/>
              </a:ext>
            </a:extLst>
          </p:cNvPr>
          <p:cNvSpPr/>
          <p:nvPr/>
        </p:nvSpPr>
        <p:spPr>
          <a:xfrm>
            <a:off x="8142912" y="3263713"/>
            <a:ext cx="3464493" cy="1378084"/>
          </a:xfrm>
          <a:prstGeom prst="rect">
            <a:avLst/>
          </a:prstGeom>
          <a:solidFill>
            <a:srgbClr val="1C085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100" kern="0" dirty="0">
                <a:solidFill>
                  <a:prstClr val="white"/>
                </a:solidFill>
              </a:rPr>
              <a:t>Measures of association: odds ratios (OR) or relative risks (RR)</a:t>
            </a:r>
            <a:endParaRPr lang="es-PE" sz="2100" kern="0" dirty="0">
              <a:solidFill>
                <a:prstClr val="white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025CB07-49BB-3D32-AA8D-2DB5A58941CC}"/>
              </a:ext>
            </a:extLst>
          </p:cNvPr>
          <p:cNvSpPr/>
          <p:nvPr/>
        </p:nvSpPr>
        <p:spPr>
          <a:xfrm>
            <a:off x="2765908" y="4777976"/>
            <a:ext cx="3371058" cy="137808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100" kern="0" dirty="0">
                <a:solidFill>
                  <a:prstClr val="white"/>
                </a:solidFill>
              </a:rPr>
              <a:t>I2 to heterogeneity</a:t>
            </a:r>
            <a:endParaRPr lang="es-PE" sz="2100" kern="0" dirty="0">
              <a:solidFill>
                <a:prstClr val="white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72C25EF-FE3E-5372-0229-689CBA7A97DB}"/>
              </a:ext>
            </a:extLst>
          </p:cNvPr>
          <p:cNvSpPr/>
          <p:nvPr/>
        </p:nvSpPr>
        <p:spPr>
          <a:xfrm>
            <a:off x="6290815" y="4777976"/>
            <a:ext cx="3371058" cy="137808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100" kern="0" dirty="0">
                <a:solidFill>
                  <a:prstClr val="white"/>
                </a:solidFill>
              </a:rPr>
              <a:t>Random effects models as per </a:t>
            </a:r>
            <a:r>
              <a:rPr lang="en-US" sz="2100" kern="0" dirty="0" err="1">
                <a:solidFill>
                  <a:prstClr val="white"/>
                </a:solidFill>
              </a:rPr>
              <a:t>DerSimonian</a:t>
            </a:r>
            <a:r>
              <a:rPr lang="en-US" sz="2100" kern="0" dirty="0">
                <a:solidFill>
                  <a:prstClr val="white"/>
                </a:solidFill>
              </a:rPr>
              <a:t> and Laird's method</a:t>
            </a:r>
            <a:endParaRPr lang="es-PE" sz="2100" kern="0" dirty="0">
              <a:solidFill>
                <a:prstClr val="white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602E0FE-7EB8-6E8C-C374-B3DEA11F42B6}"/>
              </a:ext>
            </a:extLst>
          </p:cNvPr>
          <p:cNvSpPr/>
          <p:nvPr/>
        </p:nvSpPr>
        <p:spPr>
          <a:xfrm>
            <a:off x="0" y="-55082"/>
            <a:ext cx="12192000" cy="941655"/>
          </a:xfrm>
          <a:prstGeom prst="rect">
            <a:avLst/>
          </a:prstGeom>
          <a:solidFill>
            <a:sysClr val="windowText" lastClr="000000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EB01F8-CAD9-B2E7-DB62-432D3F089673}"/>
              </a:ext>
            </a:extLst>
          </p:cNvPr>
          <p:cNvSpPr txBox="1">
            <a:spLocks/>
          </p:cNvSpPr>
          <p:nvPr/>
        </p:nvSpPr>
        <p:spPr>
          <a:xfrm>
            <a:off x="155759" y="31173"/>
            <a:ext cx="11669095" cy="641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Franklin Gothic Demi" panose="020B0502020104020203"/>
              </a:rPr>
              <a:t>Methodology</a:t>
            </a:r>
            <a:endParaRPr lang="es-PE" dirty="0">
              <a:solidFill>
                <a:prstClr val="white"/>
              </a:solidFill>
              <a:latin typeface="Franklin Gothic Demi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3814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A1E8243-093E-48D4-611B-028AF0010F0F}"/>
              </a:ext>
            </a:extLst>
          </p:cNvPr>
          <p:cNvSpPr/>
          <p:nvPr/>
        </p:nvSpPr>
        <p:spPr>
          <a:xfrm>
            <a:off x="0" y="5929638"/>
            <a:ext cx="12192000" cy="941655"/>
          </a:xfrm>
          <a:prstGeom prst="rect">
            <a:avLst/>
          </a:prstGeom>
          <a:solidFill>
            <a:sysClr val="windowText" lastClr="000000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6EDC5-210A-5EF5-1142-59324C01D86E}"/>
              </a:ext>
            </a:extLst>
          </p:cNvPr>
          <p:cNvSpPr txBox="1">
            <a:spLocks/>
          </p:cNvSpPr>
          <p:nvPr/>
        </p:nvSpPr>
        <p:spPr>
          <a:xfrm>
            <a:off x="155759" y="5995111"/>
            <a:ext cx="11669095" cy="641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Franklin Gothic Demi" panose="020B0502020104020203"/>
              </a:rPr>
              <a:t>FLOWCHART</a:t>
            </a:r>
            <a:endParaRPr lang="es-PE" dirty="0">
              <a:solidFill>
                <a:prstClr val="white"/>
              </a:solidFill>
              <a:latin typeface="Franklin Gothic Demi" panose="020B0502020104020203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123188-0109-B458-E3EE-C253C4C95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8"/>
          <a:stretch/>
        </p:blipFill>
        <p:spPr>
          <a:xfrm>
            <a:off x="4613564" y="13292"/>
            <a:ext cx="75784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D3DCF4-973C-9AFE-EC11-329E0D88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20" y="1201175"/>
            <a:ext cx="11743569" cy="4503434"/>
          </a:xfrm>
          <a:prstGeom prst="rect">
            <a:avLst/>
          </a:prstGeom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73FDF7A1-E2AC-4929-05BC-A2DBECFA3207}"/>
              </a:ext>
            </a:extLst>
          </p:cNvPr>
          <p:cNvSpPr/>
          <p:nvPr/>
        </p:nvSpPr>
        <p:spPr>
          <a:xfrm>
            <a:off x="0" y="-1"/>
            <a:ext cx="12192000" cy="941655"/>
          </a:xfrm>
          <a:prstGeom prst="rect">
            <a:avLst/>
          </a:prstGeom>
          <a:solidFill>
            <a:sysClr val="windowText" lastClr="000000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F61987-B36F-6699-87AA-BD785C903D37}"/>
              </a:ext>
            </a:extLst>
          </p:cNvPr>
          <p:cNvSpPr txBox="1">
            <a:spLocks/>
          </p:cNvSpPr>
          <p:nvPr/>
        </p:nvSpPr>
        <p:spPr>
          <a:xfrm>
            <a:off x="176541" y="114025"/>
            <a:ext cx="11669095" cy="641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Franklin Gothic Demi" panose="020B0502020104020203"/>
              </a:rPr>
              <a:t>Meta-analysis of the association between obesity and DLBCL</a:t>
            </a:r>
            <a:endParaRPr lang="es-PE" dirty="0">
              <a:solidFill>
                <a:prstClr val="white"/>
              </a:solidFill>
              <a:latin typeface="Franklin Gothic Demi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47615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B416DA5-90F4-E745-BF18-4B513894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19" y="1709495"/>
            <a:ext cx="11176174" cy="435133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dirty="0"/>
              <a:t>There is an association between BMI and the development of DLBCL. 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The results of this meta-analysis highlight the need for further research into the complex relationships between adiposity, obesity, and chronic inflammation, and the development and progression of DLBCL. 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Advancing in this field could have significant implications for reducing the incidence of this lymphoma and improving patient outcomes.</a:t>
            </a:r>
          </a:p>
          <a:p>
            <a:pPr algn="just">
              <a:spcAft>
                <a:spcPts val="1200"/>
              </a:spcAft>
            </a:pPr>
            <a:endParaRPr lang="en-US" dirty="0"/>
          </a:p>
          <a:p>
            <a:pPr algn="just">
              <a:spcAft>
                <a:spcPts val="1200"/>
              </a:spcAft>
            </a:pPr>
            <a:endParaRPr lang="en-US" dirty="0"/>
          </a:p>
          <a:p>
            <a:pPr algn="just">
              <a:spcAft>
                <a:spcPts val="1200"/>
              </a:spcAft>
            </a:pPr>
            <a:endParaRPr lang="en-US" dirty="0"/>
          </a:p>
          <a:p>
            <a:pPr algn="just">
              <a:spcAft>
                <a:spcPts val="1200"/>
              </a:spcAft>
            </a:pPr>
            <a:endParaRPr lang="en-US" dirty="0"/>
          </a:p>
          <a:p>
            <a:pPr algn="just">
              <a:spcAft>
                <a:spcPts val="1200"/>
              </a:spcAft>
            </a:pPr>
            <a:endParaRPr lang="es-PE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0B394AA-0D5C-70E8-7BB6-CF47C22374F6}"/>
              </a:ext>
            </a:extLst>
          </p:cNvPr>
          <p:cNvSpPr/>
          <p:nvPr/>
        </p:nvSpPr>
        <p:spPr>
          <a:xfrm>
            <a:off x="0" y="-1"/>
            <a:ext cx="12192000" cy="941655"/>
          </a:xfrm>
          <a:prstGeom prst="rect">
            <a:avLst/>
          </a:prstGeom>
          <a:solidFill>
            <a:sysClr val="windowText" lastClr="000000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4E75AF-2ECF-813B-B81F-D39DF49B2BD9}"/>
              </a:ext>
            </a:extLst>
          </p:cNvPr>
          <p:cNvSpPr txBox="1">
            <a:spLocks/>
          </p:cNvSpPr>
          <p:nvPr/>
        </p:nvSpPr>
        <p:spPr>
          <a:xfrm>
            <a:off x="155759" y="31173"/>
            <a:ext cx="11669095" cy="641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Franklin Gothic Demi" panose="020B0502020104020203"/>
              </a:rPr>
              <a:t>Meta-analysis of the association between obesity and DLBCL</a:t>
            </a:r>
            <a:endParaRPr lang="es-PE" dirty="0">
              <a:solidFill>
                <a:prstClr val="white"/>
              </a:solidFill>
              <a:latin typeface="Franklin Gothic Demi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8839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F4D56C-7FC8-301B-FF98-05389E24E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11" y="5210775"/>
            <a:ext cx="1647089" cy="1647089"/>
          </a:xfrm>
          <a:prstGeom prst="rect">
            <a:avLst/>
          </a:prstGeom>
        </p:spPr>
      </p:pic>
      <p:pic>
        <p:nvPicPr>
          <p:cNvPr id="3" name="Picture 2" descr="Gracias, Polaroid, Letras, Muchas Gracias, Palabra">
            <a:extLst>
              <a:ext uri="{FF2B5EF4-FFF2-40B4-BE49-F238E27FC236}">
                <a16:creationId xmlns:a16="http://schemas.microsoft.com/office/drawing/2014/main" id="{66378848-3774-8B38-229D-74CDEC3EC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 b="19133"/>
          <a:stretch/>
        </p:blipFill>
        <p:spPr bwMode="auto">
          <a:xfrm>
            <a:off x="-99482" y="0"/>
            <a:ext cx="8063297" cy="24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 Llamada rectangular redondeada">
            <a:extLst>
              <a:ext uri="{FF2B5EF4-FFF2-40B4-BE49-F238E27FC236}">
                <a16:creationId xmlns:a16="http://schemas.microsoft.com/office/drawing/2014/main" id="{85BEC359-F87B-BB4D-76B4-BE9453BB94A7}"/>
              </a:ext>
            </a:extLst>
          </p:cNvPr>
          <p:cNvSpPr/>
          <p:nvPr/>
        </p:nvSpPr>
        <p:spPr>
          <a:xfrm flipH="1">
            <a:off x="2493464" y="3058340"/>
            <a:ext cx="6236332" cy="2656660"/>
          </a:xfrm>
          <a:prstGeom prst="wedgeRoundRectCallout">
            <a:avLst>
              <a:gd name="adj1" fmla="val -29229"/>
              <a:gd name="adj2" fmla="val 45032"/>
              <a:gd name="adj3" fmla="val 1666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180000" rtlCol="0" anchor="ctr"/>
          <a:lstStyle/>
          <a:p>
            <a:pPr lvl="0">
              <a:defRPr/>
            </a:pPr>
            <a:r>
              <a:rPr kumimoji="0" lang="es-P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For</a:t>
            </a:r>
            <a:r>
              <a:rPr lang="es-PE" sz="2800" dirty="0">
                <a:solidFill>
                  <a:prstClr val="black"/>
                </a:solidFill>
              </a:rPr>
              <a:t> </a:t>
            </a:r>
            <a:r>
              <a:rPr lang="es-PE" sz="2800" dirty="0" err="1">
                <a:solidFill>
                  <a:prstClr val="black"/>
                </a:solidFill>
              </a:rPr>
              <a:t>any</a:t>
            </a:r>
            <a:r>
              <a:rPr lang="es-PE" sz="2800" dirty="0">
                <a:solidFill>
                  <a:prstClr val="black"/>
                </a:solidFill>
              </a:rPr>
              <a:t> </a:t>
            </a:r>
            <a:r>
              <a:rPr lang="es-PE" sz="2800" dirty="0" err="1">
                <a:solidFill>
                  <a:prstClr val="black"/>
                </a:solidFill>
              </a:rPr>
              <a:t>questions</a:t>
            </a:r>
            <a:r>
              <a:rPr lang="es-PE" sz="2800" dirty="0">
                <a:solidFill>
                  <a:prstClr val="black"/>
                </a:solidFill>
              </a:rPr>
              <a:t>, </a:t>
            </a:r>
            <a:r>
              <a:rPr lang="es-PE" sz="2800" dirty="0" err="1">
                <a:solidFill>
                  <a:prstClr val="black"/>
                </a:solidFill>
              </a:rPr>
              <a:t>write</a:t>
            </a:r>
            <a:r>
              <a:rPr lang="es-PE" sz="2800" dirty="0">
                <a:solidFill>
                  <a:prstClr val="black"/>
                </a:solidFill>
              </a:rPr>
              <a:t> </a:t>
            </a:r>
            <a:r>
              <a:rPr lang="es-PE" sz="2800" dirty="0" err="1">
                <a:solidFill>
                  <a:prstClr val="black"/>
                </a:solidFill>
              </a:rPr>
              <a:t>to</a:t>
            </a:r>
            <a:r>
              <a:rPr lang="es-PE" sz="2800" dirty="0">
                <a:solidFill>
                  <a:prstClr val="black"/>
                </a:solidFill>
              </a:rPr>
              <a:t>: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dirty="0">
                <a:solidFill>
                  <a:prstClr val="black"/>
                </a:solidFill>
                <a:latin typeface="Tw Cen MT" panose="020B0602020104020603"/>
              </a:rPr>
              <a:t>v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ictor.vera@urp.edu.pe</a:t>
            </a:r>
          </a:p>
        </p:txBody>
      </p:sp>
    </p:spTree>
    <p:extLst>
      <p:ext uri="{BB962C8B-B14F-4D97-AF65-F5344CB8AC3E}">
        <p14:creationId xmlns:p14="http://schemas.microsoft.com/office/powerpoint/2010/main" val="11429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217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Demi</vt:lpstr>
      <vt:lpstr>Tw Cen MT</vt:lpstr>
      <vt:lpstr>Tema de Office</vt:lpstr>
      <vt:lpstr>Obesity and Lymphoma, systematic review and meta-analysis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KIM</dc:creator>
  <cp:lastModifiedBy>Víctor Juan Vera Ponce</cp:lastModifiedBy>
  <cp:revision>7</cp:revision>
  <dcterms:created xsi:type="dcterms:W3CDTF">2022-02-12T19:38:16Z</dcterms:created>
  <dcterms:modified xsi:type="dcterms:W3CDTF">2023-08-25T13:13:25Z</dcterms:modified>
</cp:coreProperties>
</file>